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56"/>
  </p:notesMasterIdLst>
  <p:handoutMasterIdLst>
    <p:handoutMasterId r:id="rId57"/>
  </p:handoutMasterIdLst>
  <p:sldIdLst>
    <p:sldId id="256" r:id="rId2"/>
    <p:sldId id="266" r:id="rId3"/>
    <p:sldId id="383" r:id="rId4"/>
    <p:sldId id="428" r:id="rId5"/>
    <p:sldId id="429" r:id="rId6"/>
    <p:sldId id="486" r:id="rId7"/>
    <p:sldId id="431" r:id="rId8"/>
    <p:sldId id="432" r:id="rId9"/>
    <p:sldId id="433" r:id="rId10"/>
    <p:sldId id="487" r:id="rId11"/>
    <p:sldId id="505" r:id="rId12"/>
    <p:sldId id="434" r:id="rId13"/>
    <p:sldId id="488" r:id="rId14"/>
    <p:sldId id="435" r:id="rId15"/>
    <p:sldId id="489" r:id="rId16"/>
    <p:sldId id="509" r:id="rId17"/>
    <p:sldId id="510" r:id="rId18"/>
    <p:sldId id="511" r:id="rId19"/>
    <p:sldId id="512" r:id="rId20"/>
    <p:sldId id="437" r:id="rId21"/>
    <p:sldId id="438" r:id="rId22"/>
    <p:sldId id="439" r:id="rId23"/>
    <p:sldId id="440" r:id="rId24"/>
    <p:sldId id="441" r:id="rId25"/>
    <p:sldId id="513" r:id="rId26"/>
    <p:sldId id="442" r:id="rId27"/>
    <p:sldId id="443" r:id="rId28"/>
    <p:sldId id="444" r:id="rId29"/>
    <p:sldId id="445" r:id="rId30"/>
    <p:sldId id="446" r:id="rId31"/>
    <p:sldId id="447" r:id="rId32"/>
    <p:sldId id="490" r:id="rId33"/>
    <p:sldId id="508" r:id="rId34"/>
    <p:sldId id="491" r:id="rId35"/>
    <p:sldId id="494" r:id="rId36"/>
    <p:sldId id="449" r:id="rId37"/>
    <p:sldId id="493" r:id="rId38"/>
    <p:sldId id="495" r:id="rId39"/>
    <p:sldId id="514" r:id="rId40"/>
    <p:sldId id="451" r:id="rId41"/>
    <p:sldId id="453" r:id="rId42"/>
    <p:sldId id="454" r:id="rId43"/>
    <p:sldId id="455" r:id="rId44"/>
    <p:sldId id="460" r:id="rId45"/>
    <p:sldId id="499" r:id="rId46"/>
    <p:sldId id="461" r:id="rId47"/>
    <p:sldId id="523" r:id="rId48"/>
    <p:sldId id="462" r:id="rId49"/>
    <p:sldId id="524" r:id="rId50"/>
    <p:sldId id="525" r:id="rId51"/>
    <p:sldId id="463" r:id="rId52"/>
    <p:sldId id="500" r:id="rId53"/>
    <p:sldId id="526" r:id="rId54"/>
    <p:sldId id="385" r:id="rId55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DC4"/>
    <a:srgbClr val="3F6EA7"/>
    <a:srgbClr val="3C609A"/>
    <a:srgbClr val="345284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 autoAdjust="0"/>
    <p:restoredTop sz="98898" autoAdjust="0"/>
  </p:normalViewPr>
  <p:slideViewPr>
    <p:cSldViewPr>
      <p:cViewPr>
        <p:scale>
          <a:sx n="66" d="100"/>
          <a:sy n="66" d="100"/>
        </p:scale>
        <p:origin x="-1416" y="-990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2019-08-05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F0AE-7B65-4C9A-8729-A5D1A0ABE57B}" type="datetimeFigureOut">
              <a:rPr lang="ko-KR" altLang="en-US" smtClean="0"/>
              <a:pPr/>
              <a:t>2019-08-05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72E7F-A2FE-4F50-A94D-8786A43CAC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8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9144000" cy="13407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558924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5025394" y="0"/>
            <a:ext cx="4105308" cy="4307497"/>
            <a:chOff x="4863381" y="53834"/>
            <a:chExt cx="4105308" cy="4307497"/>
          </a:xfrm>
        </p:grpSpPr>
        <p:pic>
          <p:nvPicPr>
            <p:cNvPr id="6" name="그림 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9441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5025394" y="0"/>
            <a:ext cx="4105308" cy="4307497"/>
            <a:chOff x="4863381" y="53834"/>
            <a:chExt cx="4105308" cy="4307497"/>
          </a:xfrm>
        </p:grpSpPr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  <p:sp>
        <p:nvSpPr>
          <p:cNvPr id="8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500584" y="1340768"/>
            <a:ext cx="5095752" cy="2520280"/>
          </a:xfrm>
        </p:spPr>
        <p:txBody>
          <a:bodyPr/>
          <a:lstStyle>
            <a:lvl1pPr algn="l">
              <a:defRPr sz="5400" b="1" i="1" baseline="0">
                <a:solidFill>
                  <a:schemeClr val="accent6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Thank you.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158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0542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baseline="0" dirty="0" err="1" smtClean="0">
                <a:latin typeface="HY견고딕" pitchFamily="18" charset="-127"/>
                <a:ea typeface="HY견고딕" pitchFamily="18" charset="-127"/>
              </a:rPr>
              <a:t>우분투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baseline="0" dirty="0" err="1" smtClean="0">
                <a:latin typeface="HY견고딕" pitchFamily="18" charset="-127"/>
                <a:ea typeface="HY견고딕" pitchFamily="18" charset="-127"/>
              </a:rPr>
              <a:t>리눅스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7203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304169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720186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919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322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2019-08-05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26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nu.org/licenses/licenses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>
          <a:xfrm>
            <a:off x="323850" y="5589241"/>
            <a:ext cx="8496622" cy="1080120"/>
          </a:xfrm>
        </p:spPr>
        <p:txBody>
          <a:bodyPr/>
          <a:lstStyle/>
          <a:p>
            <a:pPr eaLnBrk="1" hangingPunct="1"/>
            <a:r>
              <a:rPr lang="en-US" altLang="ko-KR" sz="2800" dirty="0" smtClean="0"/>
              <a:t>Chapter 01. </a:t>
            </a:r>
            <a:r>
              <a:rPr lang="ko-KR" altLang="en-US" sz="2800" dirty="0" err="1" smtClean="0"/>
              <a:t>리눅스</a:t>
            </a:r>
            <a:r>
              <a:rPr lang="ko-KR" altLang="en-US" sz="2800" dirty="0" smtClean="0"/>
              <a:t> 입문과 설치하기</a:t>
            </a:r>
            <a:endParaRPr lang="ko-KR" altLang="en-US" sz="2400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268760"/>
            <a:ext cx="8248650" cy="488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리눅스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리눅스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데비안</a:t>
            </a:r>
            <a:r>
              <a:rPr lang="ko-KR" altLang="en-US" dirty="0" smtClean="0"/>
              <a:t> 계열의 리눅스의 최신 버전인 </a:t>
            </a:r>
            <a:r>
              <a:rPr lang="en-US" altLang="ko-KR" dirty="0" smtClean="0"/>
              <a:t>17.10</a:t>
            </a:r>
          </a:p>
          <a:p>
            <a:pPr lvl="1"/>
            <a:r>
              <a:rPr lang="ko-KR" altLang="en-US" dirty="0" err="1"/>
              <a:t>데비안</a:t>
            </a:r>
            <a:r>
              <a:rPr lang="ko-KR" altLang="en-US" dirty="0"/>
              <a:t> 기반의 리눅스 중 가장 성공한 데스크톱 </a:t>
            </a:r>
            <a:r>
              <a:rPr lang="ko-KR" altLang="en-US" dirty="0" err="1" smtClean="0"/>
              <a:t>배포판으로</a:t>
            </a:r>
            <a:r>
              <a:rPr lang="ko-KR" altLang="en-US" dirty="0" smtClean="0"/>
              <a:t> </a:t>
            </a:r>
            <a:r>
              <a:rPr lang="ko-KR" altLang="en-US" dirty="0"/>
              <a:t>많은 사랑을 </a:t>
            </a:r>
            <a:r>
              <a:rPr lang="ko-KR" altLang="en-US" dirty="0" smtClean="0"/>
              <a:t>얻음</a:t>
            </a:r>
            <a:endParaRPr lang="en-US" altLang="ko-KR" dirty="0" smtClean="0"/>
          </a:p>
          <a:p>
            <a:pPr lvl="1"/>
            <a:r>
              <a:rPr lang="ko-KR" altLang="en-US" dirty="0"/>
              <a:t>우분투는 </a:t>
            </a:r>
            <a:r>
              <a:rPr lang="ko-KR" altLang="en-US" dirty="0" err="1"/>
              <a:t>데비안</a:t>
            </a:r>
            <a:r>
              <a:rPr lang="ko-KR" altLang="en-US" dirty="0"/>
              <a:t> </a:t>
            </a:r>
            <a:r>
              <a:rPr lang="en-US" altLang="ko-KR" dirty="0"/>
              <a:t>GNU/</a:t>
            </a:r>
            <a:r>
              <a:rPr lang="ko-KR" altLang="en-US" dirty="0"/>
              <a:t>리눅스에 </a:t>
            </a:r>
            <a:r>
              <a:rPr lang="ko-KR" altLang="en-US" dirty="0" smtClean="0"/>
              <a:t>바탕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그놈</a:t>
            </a:r>
            <a:r>
              <a:rPr lang="en-US" altLang="ko-KR" dirty="0" smtClean="0"/>
              <a:t>(GNOME)</a:t>
            </a:r>
            <a:r>
              <a:rPr lang="ko-KR" altLang="en-US" dirty="0" smtClean="0"/>
              <a:t>을 </a:t>
            </a:r>
            <a:r>
              <a:rPr lang="ko-KR" altLang="en-US" dirty="0"/>
              <a:t>기본 데스크톱 환경으로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/>
              <a:t>우분투 개발의 지휘자로 알려진 마크 </a:t>
            </a:r>
            <a:r>
              <a:rPr lang="ko-KR" altLang="en-US" dirty="0" err="1"/>
              <a:t>셔틀워스</a:t>
            </a:r>
            <a:r>
              <a:rPr lang="en-US" altLang="ko-KR" dirty="0"/>
              <a:t>(Mark </a:t>
            </a:r>
            <a:r>
              <a:rPr lang="en-US" altLang="ko-KR" dirty="0" err="1"/>
              <a:t>Shuttleworth</a:t>
            </a:r>
            <a:r>
              <a:rPr lang="en-US" altLang="ko-KR" dirty="0"/>
              <a:t>)</a:t>
            </a:r>
            <a:r>
              <a:rPr lang="ko-KR" altLang="en-US" dirty="0"/>
              <a:t>가 세운 영국 </a:t>
            </a:r>
            <a:r>
              <a:rPr lang="ko-KR" altLang="en-US" dirty="0" err="1"/>
              <a:t>캐노니컬의</a:t>
            </a:r>
            <a:r>
              <a:rPr lang="ko-KR" altLang="en-US" dirty="0"/>
              <a:t>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1"/>
            <a:r>
              <a:rPr lang="ko-KR" altLang="en-US" dirty="0"/>
              <a:t>우분투의 </a:t>
            </a:r>
            <a:r>
              <a:rPr lang="ko-KR" altLang="en-US" dirty="0" smtClean="0"/>
              <a:t>기본 철학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전 세계의 누구나 어렵지 않게 리눅스를 사용하자는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/>
              <a:t>버전 </a:t>
            </a:r>
            <a:r>
              <a:rPr lang="en-US" altLang="ko-KR" dirty="0"/>
              <a:t>11.04</a:t>
            </a:r>
            <a:r>
              <a:rPr lang="ko-KR" altLang="en-US" dirty="0"/>
              <a:t>부터 </a:t>
            </a:r>
            <a:r>
              <a:rPr lang="ko-KR" altLang="en-US" dirty="0" err="1"/>
              <a:t>유니티를</a:t>
            </a:r>
            <a:r>
              <a:rPr lang="ko-KR" altLang="en-US" dirty="0"/>
              <a:t> 기본 데스크톱으로 사용했으나 </a:t>
            </a:r>
            <a:r>
              <a:rPr lang="en-US" altLang="ko-KR" dirty="0"/>
              <a:t>17.10 </a:t>
            </a:r>
            <a:r>
              <a:rPr lang="ko-KR" altLang="en-US" dirty="0"/>
              <a:t>버전부터 </a:t>
            </a:r>
            <a:r>
              <a:rPr lang="ko-KR" altLang="en-US" dirty="0" err="1" smtClean="0"/>
              <a:t>그놈으로</a:t>
            </a:r>
            <a:r>
              <a:rPr lang="ko-KR" altLang="en-US" dirty="0" smtClean="0"/>
              <a:t> 바꿈</a:t>
            </a:r>
            <a:endParaRPr lang="en-US" altLang="ko-KR" dirty="0" smtClean="0"/>
          </a:p>
          <a:p>
            <a:pPr lvl="1"/>
            <a:r>
              <a:rPr lang="ko-KR" altLang="en-US" dirty="0"/>
              <a:t>기본 시스템 도구 외에도 </a:t>
            </a:r>
            <a:r>
              <a:rPr lang="ko-KR" altLang="en-US" dirty="0" err="1"/>
              <a:t>리브르오피스</a:t>
            </a:r>
            <a:r>
              <a:rPr lang="en-US" altLang="ko-KR" dirty="0" err="1"/>
              <a:t>LibreOffice</a:t>
            </a:r>
            <a:r>
              <a:rPr lang="en-US" altLang="ko-KR" dirty="0"/>
              <a:t>, </a:t>
            </a:r>
            <a:r>
              <a:rPr lang="ko-KR" altLang="en-US" dirty="0"/>
              <a:t>파이어폭스 웹 브라우저</a:t>
            </a:r>
            <a:r>
              <a:rPr lang="en-US" altLang="ko-KR" dirty="0"/>
              <a:t>, </a:t>
            </a:r>
            <a:r>
              <a:rPr lang="ko-KR" altLang="en-US" dirty="0" err="1" smtClean="0"/>
              <a:t>에볼루션</a:t>
            </a:r>
            <a:r>
              <a:rPr lang="en-US" altLang="ko-KR" dirty="0"/>
              <a:t>(</a:t>
            </a:r>
            <a:r>
              <a:rPr lang="ko-KR" altLang="en-US" dirty="0"/>
              <a:t>메일</a:t>
            </a:r>
            <a:r>
              <a:rPr lang="en-US" altLang="ko-KR" dirty="0"/>
              <a:t>/</a:t>
            </a:r>
            <a:r>
              <a:rPr lang="ko-KR" altLang="en-US" dirty="0"/>
              <a:t>일정 편집기</a:t>
            </a:r>
            <a:r>
              <a:rPr lang="en-US" altLang="ko-KR" dirty="0"/>
              <a:t>), </a:t>
            </a:r>
            <a:r>
              <a:rPr lang="ko-KR" altLang="en-US" dirty="0" err="1"/>
              <a:t>엠퍼시</a:t>
            </a:r>
            <a:r>
              <a:rPr lang="en-US" altLang="ko-KR" dirty="0"/>
              <a:t>(</a:t>
            </a:r>
            <a:r>
              <a:rPr lang="ko-KR" altLang="en-US" dirty="0"/>
              <a:t>메신저</a:t>
            </a:r>
            <a:r>
              <a:rPr lang="en-US" altLang="ko-KR" dirty="0"/>
              <a:t>) </a:t>
            </a:r>
            <a:r>
              <a:rPr lang="ko-KR" altLang="en-US" dirty="0"/>
              <a:t>등 다양한 응용 소프트웨어도 함께 제공</a:t>
            </a:r>
          </a:p>
        </p:txBody>
      </p:sp>
    </p:spTree>
    <p:extLst>
      <p:ext uri="{BB962C8B-B14F-4D97-AF65-F5344CB8AC3E}">
        <p14:creationId xmlns:p14="http://schemas.microsoft.com/office/powerpoint/2010/main" val="249554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리눅스는</a:t>
            </a:r>
            <a:r>
              <a:rPr lang="ko-KR" altLang="en-US" dirty="0" smtClean="0"/>
              <a:t> </a:t>
            </a:r>
            <a:r>
              <a:rPr lang="ko-KR" altLang="en-US" dirty="0"/>
              <a:t>공개 소프트웨어이며 무료로 사용할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유닉스와의 </a:t>
            </a:r>
            <a:r>
              <a:rPr lang="ko-KR" altLang="en-US" dirty="0"/>
              <a:t>완벽한 호환성을 유지한다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서버용 </a:t>
            </a:r>
            <a:r>
              <a:rPr lang="ko-KR" altLang="en-US" dirty="0"/>
              <a:t>운영체제로 많이 사용된다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편리한 </a:t>
            </a:r>
            <a:r>
              <a:rPr lang="en-US" altLang="ko-KR" dirty="0"/>
              <a:t>GUI </a:t>
            </a:r>
            <a:r>
              <a:rPr lang="ko-KR" altLang="en-US" dirty="0"/>
              <a:t>환경을 제공한다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구조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커널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핵심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프로세스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메모리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파일 시스템</a:t>
            </a:r>
            <a:r>
              <a:rPr lang="en-US" altLang="ko-KR" dirty="0" smtClean="0"/>
              <a:t>/</a:t>
            </a:r>
            <a:r>
              <a:rPr lang="ko-KR" altLang="en-US" dirty="0" smtClean="0"/>
              <a:t>장치 관리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컴퓨터의 모든 자원 초기화 및 제어 기능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 인터페이스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명령 해석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프로그래밍 기능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리눅스</a:t>
            </a:r>
            <a:r>
              <a:rPr lang="ko-KR" altLang="en-US" dirty="0" smtClean="0"/>
              <a:t> 기본 </a:t>
            </a:r>
            <a:r>
              <a:rPr lang="ko-KR" altLang="en-US" dirty="0" err="1" smtClean="0"/>
              <a:t>셸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배시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셸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셸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응용 프로그램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각종 프로그래밍 개발 도구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문서 편집 도구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네트워크 관련 도구 등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429000"/>
            <a:ext cx="4048125" cy="2305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실습 환경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ko-KR" altLang="en-US" dirty="0" err="1" smtClean="0"/>
              <a:t>가상머신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에 설치되어 있는 운영체제</a:t>
            </a:r>
            <a:r>
              <a:rPr lang="en-US" altLang="ko-KR" dirty="0"/>
              <a:t>(</a:t>
            </a:r>
            <a:r>
              <a:rPr lang="ko-KR" altLang="en-US" dirty="0"/>
              <a:t>호스트 </a:t>
            </a:r>
            <a:r>
              <a:rPr lang="en-US" altLang="ko-KR" dirty="0"/>
              <a:t>OS)</a:t>
            </a:r>
            <a:r>
              <a:rPr lang="ko-KR" altLang="en-US" dirty="0"/>
              <a:t>에 가상의 머신</a:t>
            </a:r>
            <a:r>
              <a:rPr lang="en-US" altLang="ko-KR" dirty="0"/>
              <a:t>(</a:t>
            </a:r>
            <a:r>
              <a:rPr lang="ko-KR" altLang="en-US" dirty="0"/>
              <a:t>시스템</a:t>
            </a:r>
            <a:r>
              <a:rPr lang="en-US" altLang="ko-KR" dirty="0"/>
              <a:t>)</a:t>
            </a:r>
            <a:r>
              <a:rPr lang="ko-KR" altLang="en-US" dirty="0"/>
              <a:t>을 생성한 후 </a:t>
            </a:r>
            <a:r>
              <a:rPr lang="ko-KR" altLang="en-US" dirty="0" smtClean="0"/>
              <a:t>여기에 </a:t>
            </a:r>
            <a:r>
              <a:rPr lang="ko-KR" altLang="en-US" dirty="0"/>
              <a:t>다른 운영체제</a:t>
            </a:r>
            <a:r>
              <a:rPr lang="en-US" altLang="ko-KR" dirty="0"/>
              <a:t>(</a:t>
            </a:r>
            <a:r>
              <a:rPr lang="ko-KR" altLang="en-US" dirty="0"/>
              <a:t>게스트 </a:t>
            </a:r>
            <a:r>
              <a:rPr lang="en-US" altLang="ko-KR" dirty="0"/>
              <a:t>OS)</a:t>
            </a:r>
            <a:r>
              <a:rPr lang="ko-KR" altLang="en-US" dirty="0"/>
              <a:t>를 설치할 수 있도록 해주는 응용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en-US" altLang="ko-KR" dirty="0" smtClean="0"/>
              <a:t>VMWare </a:t>
            </a:r>
            <a:r>
              <a:rPr lang="ko-KR" altLang="en-US" dirty="0" err="1" smtClean="0"/>
              <a:t>제품군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가장 널리 사용 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VMware </a:t>
            </a:r>
            <a:r>
              <a:rPr lang="en-US" altLang="ko-KR" dirty="0"/>
              <a:t>Workstation : </a:t>
            </a:r>
            <a:r>
              <a:rPr lang="ko-KR" altLang="en-US" dirty="0"/>
              <a:t>유료 제품으로 </a:t>
            </a:r>
            <a:r>
              <a:rPr lang="en-US" altLang="ko-KR" dirty="0"/>
              <a:t>30</a:t>
            </a:r>
            <a:r>
              <a:rPr lang="ko-KR" altLang="en-US" dirty="0"/>
              <a:t>일간 </a:t>
            </a:r>
            <a:r>
              <a:rPr lang="ko-KR" altLang="en-US" dirty="0" err="1"/>
              <a:t>평가판을</a:t>
            </a:r>
            <a:r>
              <a:rPr lang="ko-KR" altLang="en-US" dirty="0"/>
              <a:t> 무료로 사용할 수 있다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 smtClean="0"/>
              <a:t>VMware </a:t>
            </a:r>
            <a:r>
              <a:rPr lang="en-US" altLang="ko-KR" dirty="0"/>
              <a:t>Player : </a:t>
            </a:r>
            <a:r>
              <a:rPr lang="ko-KR" altLang="en-US" dirty="0"/>
              <a:t>무료 제품으로 시리얼 번호도 필요 없이 바로 설치하여 사용할 수 </a:t>
            </a:r>
            <a:r>
              <a:rPr lang="ko-KR" altLang="en-US" dirty="0" smtClean="0"/>
              <a:t>있다</a:t>
            </a:r>
            <a:r>
              <a:rPr lang="en-US" altLang="ko-KR" dirty="0"/>
              <a:t>. </a:t>
            </a:r>
            <a:r>
              <a:rPr lang="ko-KR" altLang="en-US" dirty="0"/>
              <a:t>상용 제품인 </a:t>
            </a:r>
            <a:r>
              <a:rPr lang="en-US" altLang="ko-KR" dirty="0"/>
              <a:t>VMware Workstation</a:t>
            </a:r>
            <a:r>
              <a:rPr lang="ko-KR" altLang="en-US" dirty="0"/>
              <a:t>의 기능을 대부분 제공하므로 매우 유용하다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74" y="2116231"/>
            <a:ext cx="6970568" cy="19915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67146"/>
            <a:ext cx="8208912" cy="5280274"/>
          </a:xfrm>
        </p:spPr>
        <p:txBody>
          <a:bodyPr/>
          <a:lstStyle/>
          <a:p>
            <a:r>
              <a:rPr lang="ko-KR" altLang="en-US" dirty="0" smtClean="0"/>
              <a:t>가상 머신 설치하기</a:t>
            </a:r>
            <a:endParaRPr lang="en-US" altLang="ko-KR" dirty="0"/>
          </a:p>
          <a:p>
            <a:pPr lvl="1"/>
            <a:r>
              <a:rPr lang="en-US" altLang="ko-KR" dirty="0" smtClean="0"/>
              <a:t>VMWare Player </a:t>
            </a:r>
            <a:r>
              <a:rPr lang="ko-KR" altLang="en-US" dirty="0" err="1" smtClean="0"/>
              <a:t>내려받기</a:t>
            </a:r>
            <a:r>
              <a:rPr lang="en-US" altLang="ko-KR" dirty="0" smtClean="0"/>
              <a:t>: www.VMware.com/kr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4" y="1823318"/>
            <a:ext cx="4365326" cy="30316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900" y="3672868"/>
            <a:ext cx="5627434" cy="3265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(1/4)</a:t>
            </a:r>
          </a:p>
          <a:p>
            <a:pPr lvl="1"/>
            <a:r>
              <a:rPr lang="ko-KR" altLang="en-US" dirty="0" smtClean="0"/>
              <a:t>일반 윈도 프로그램 설치와 동일</a:t>
            </a:r>
            <a:endParaRPr lang="en-US" altLang="ko-KR" dirty="0" smtClean="0"/>
          </a:p>
          <a:p>
            <a:pPr lvl="1"/>
            <a:r>
              <a:rPr lang="en-US" altLang="ko-KR" dirty="0"/>
              <a:t>VMware Workstation Player </a:t>
            </a:r>
            <a:r>
              <a:rPr lang="ko-KR" altLang="en-US" dirty="0" smtClean="0"/>
              <a:t>실행 화면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176405"/>
            <a:ext cx="4511386" cy="3801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(2/4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1814512"/>
            <a:ext cx="76676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(3/4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819275"/>
            <a:ext cx="76390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0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(4/4)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22" y="1844824"/>
            <a:ext cx="70485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5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 smtClean="0"/>
              <a:t>실행 화면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72816"/>
            <a:ext cx="54578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00. </a:t>
            </a:r>
            <a:r>
              <a:rPr lang="ko-KR" altLang="en-US" dirty="0" smtClean="0"/>
              <a:t>개요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 smtClean="0"/>
              <a:t>01.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 smtClean="0"/>
              <a:t>02. </a:t>
            </a:r>
            <a:r>
              <a:rPr lang="ko-KR" altLang="en-US" dirty="0" smtClean="0"/>
              <a:t>리눅스 실습 환경 구축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03.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윈도 사용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04.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명령 사용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4032448" cy="5400600"/>
          </a:xfrm>
        </p:spPr>
        <p:txBody>
          <a:bodyPr/>
          <a:lstStyle/>
          <a:p>
            <a:r>
              <a:rPr lang="ko-KR" altLang="en-US" dirty="0" smtClean="0"/>
              <a:t>가상 머신 생성하기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 smtClean="0"/>
              <a:t>게스트</a:t>
            </a:r>
            <a:r>
              <a:rPr lang="en-US" altLang="ko-KR" dirty="0" smtClean="0"/>
              <a:t>OS </a:t>
            </a:r>
            <a:r>
              <a:rPr lang="ko-KR" altLang="en-US" dirty="0" smtClean="0"/>
              <a:t>설치 방법 선택하기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PC</a:t>
            </a:r>
            <a:r>
              <a:rPr lang="ko-KR" altLang="en-US" dirty="0" smtClean="0"/>
              <a:t>에 장착된 </a:t>
            </a:r>
            <a:r>
              <a:rPr lang="en-US" altLang="ko-KR" dirty="0" smtClean="0"/>
              <a:t>CD/DVD </a:t>
            </a:r>
            <a:r>
              <a:rPr lang="ko-KR" altLang="en-US" dirty="0" smtClean="0"/>
              <a:t>드라이브 이용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설치 디스크 이미지 파일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iso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운영체제 설치는 나중에 하고 일단 빈 디스크만 생성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ko-KR" altLang="en-US" dirty="0" smtClean="0"/>
              <a:t>여기서는 빈 디스크만 생성하고 운영체제는 나중에 설치를 선택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48" y="1749168"/>
            <a:ext cx="4268932" cy="4416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2"/>
            </a:pPr>
            <a:r>
              <a:rPr lang="ko-KR" altLang="en-US" dirty="0" smtClean="0"/>
              <a:t>설치할 게스트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선택하기</a:t>
            </a:r>
            <a:endParaRPr lang="en-US" altLang="ko-KR" dirty="0" smtClean="0"/>
          </a:p>
          <a:p>
            <a:pPr lvl="2">
              <a:spcBef>
                <a:spcPct val="0"/>
              </a:spcBef>
              <a:defRPr/>
            </a:pPr>
            <a:r>
              <a:rPr lang="en-US" altLang="ko-KR" dirty="0" smtClean="0"/>
              <a:t>Linux -&gt; </a:t>
            </a:r>
            <a:r>
              <a:rPr lang="en-US" altLang="ko-KR" dirty="0"/>
              <a:t>Ubuntu 64-bit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060848"/>
            <a:ext cx="4705350" cy="415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 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r>
              <a:rPr lang="ko-KR" altLang="en-US" dirty="0" smtClean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이름과 디스크 파일의 위치 지정하기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하드 디스크는 파일로 생성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저장할 폴더 준비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: </a:t>
            </a:r>
            <a:r>
              <a:rPr lang="en-US" altLang="ko-KR" dirty="0"/>
              <a:t>Ubuntu 64-bit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20888"/>
            <a:ext cx="5219700" cy="3638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05111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 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4"/>
            </a:pPr>
            <a:r>
              <a:rPr lang="ko-KR" altLang="en-US" dirty="0" smtClean="0"/>
              <a:t>디스크 파일의 크기와 저장 방식 지정하기</a:t>
            </a:r>
            <a:endParaRPr lang="en-US" altLang="ko-KR" dirty="0" smtClean="0"/>
          </a:p>
          <a:p>
            <a:pPr lvl="2"/>
            <a:r>
              <a:rPr lang="ko-KR" altLang="en-US" dirty="0" smtClean="0">
                <a:latin typeface="+mn-ea"/>
              </a:rPr>
              <a:t>디스크 파일의 용량 지정</a:t>
            </a:r>
            <a:r>
              <a:rPr lang="en-US" altLang="ko-KR" dirty="0" smtClean="0">
                <a:latin typeface="+mn-ea"/>
              </a:rPr>
              <a:t>: 25GB</a:t>
            </a:r>
          </a:p>
          <a:p>
            <a:pPr lvl="2"/>
            <a:r>
              <a:rPr lang="ko-KR" altLang="en-US" dirty="0" smtClean="0">
                <a:latin typeface="+mn-ea"/>
              </a:rPr>
              <a:t>디스크 파일의 분리 여부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기본값인 </a:t>
            </a:r>
            <a:r>
              <a:rPr lang="ko-KR" altLang="en-US" dirty="0" smtClean="0">
                <a:latin typeface="+mn-ea"/>
              </a:rPr>
              <a:t>여러 개의 </a:t>
            </a:r>
            <a:r>
              <a:rPr lang="ko-KR" altLang="en-US" dirty="0">
                <a:latin typeface="+mn-ea"/>
              </a:rPr>
              <a:t>파일로 </a:t>
            </a:r>
            <a:r>
              <a:rPr lang="ko-KR" altLang="en-US" dirty="0" smtClean="0">
                <a:latin typeface="+mn-ea"/>
              </a:rPr>
              <a:t>저장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4779818" cy="4242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 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5"/>
            </a:pPr>
            <a:r>
              <a:rPr lang="ko-KR" altLang="en-US" dirty="0" smtClean="0"/>
              <a:t>가상 머신 생성 준비 완료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 머신 </a:t>
            </a:r>
            <a:r>
              <a:rPr lang="ko-KR" altLang="en-US" dirty="0" err="1" smtClean="0"/>
              <a:t>설정값</a:t>
            </a:r>
            <a:r>
              <a:rPr lang="ko-KR" altLang="en-US" dirty="0" smtClean="0"/>
              <a:t> 요약 내용 확인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[Finish]</a:t>
            </a:r>
            <a:r>
              <a:rPr lang="ko-KR" altLang="en-US" dirty="0" smtClean="0"/>
              <a:t>를 선택하여 가상 머신 생성 또는 </a:t>
            </a:r>
            <a:r>
              <a:rPr lang="en-US" altLang="ko-KR" dirty="0" smtClean="0"/>
              <a:t>[Customize Hardware…]</a:t>
            </a:r>
            <a:r>
              <a:rPr lang="ko-KR" altLang="en-US" dirty="0" smtClean="0"/>
              <a:t>를 선택하여 설정 변경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4628677" cy="4305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 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6"/>
            </a:pPr>
            <a:r>
              <a:rPr lang="ko-KR" altLang="en-US" dirty="0" smtClean="0"/>
              <a:t>하드웨어 정보 수정하기</a:t>
            </a:r>
            <a:endParaRPr lang="en-US" altLang="ko-KR" dirty="0"/>
          </a:p>
          <a:p>
            <a:pPr lvl="2"/>
            <a:r>
              <a:rPr lang="en-US" altLang="ko-KR" dirty="0"/>
              <a:t>[Customize Hardware...]</a:t>
            </a:r>
            <a:r>
              <a:rPr lang="ko-KR" altLang="en-US" dirty="0"/>
              <a:t>를 </a:t>
            </a:r>
            <a:r>
              <a:rPr lang="ko-KR" altLang="en-US" dirty="0" smtClean="0"/>
              <a:t>클릭하고 하드웨어 정보 수정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디스플레이</a:t>
            </a:r>
            <a:r>
              <a:rPr lang="en-US" altLang="ko-KR" dirty="0" smtClean="0"/>
              <a:t>,</a:t>
            </a:r>
            <a:r>
              <a:rPr lang="ko-KR" altLang="en-US" dirty="0" smtClean="0"/>
              <a:t> 네트워크 </a:t>
            </a:r>
            <a:r>
              <a:rPr lang="ko-KR" altLang="en-US" dirty="0"/>
              <a:t>설정</a:t>
            </a:r>
            <a:r>
              <a:rPr lang="en-US" altLang="ko-KR" dirty="0"/>
              <a:t>, CD/DVD </a:t>
            </a:r>
            <a:r>
              <a:rPr lang="ko-KR" altLang="en-US" dirty="0"/>
              <a:t>드라이브 연결</a:t>
            </a:r>
            <a:r>
              <a:rPr lang="en-US" altLang="ko-KR" dirty="0"/>
              <a:t>, </a:t>
            </a:r>
            <a:r>
              <a:rPr lang="ko-KR" altLang="en-US" dirty="0"/>
              <a:t>하드디스크 추가 등 일반 </a:t>
            </a:r>
            <a:r>
              <a:rPr lang="en-US" altLang="ko-KR" dirty="0"/>
              <a:t>PC</a:t>
            </a:r>
            <a:r>
              <a:rPr lang="ko-KR" altLang="en-US" dirty="0"/>
              <a:t>에서 할 수 있는 하드웨어 </a:t>
            </a:r>
            <a:r>
              <a:rPr lang="ko-KR" altLang="en-US" dirty="0" smtClean="0"/>
              <a:t>작업을 </a:t>
            </a:r>
            <a:r>
              <a:rPr lang="ko-KR" altLang="en-US" dirty="0"/>
              <a:t>모두 가상으로 </a:t>
            </a:r>
            <a:r>
              <a:rPr lang="ko-KR" altLang="en-US" dirty="0" smtClean="0"/>
              <a:t>설정 가능</a:t>
            </a:r>
            <a:endParaRPr lang="en-US" altLang="ko-KR" dirty="0" smtClean="0"/>
          </a:p>
          <a:p>
            <a:pPr lvl="2"/>
            <a:r>
              <a:rPr lang="ko-KR" altLang="en-US" dirty="0"/>
              <a:t>여기서는 메모리만 </a:t>
            </a:r>
            <a:r>
              <a:rPr lang="en-US" altLang="ko-KR" dirty="0"/>
              <a:t>2048MB</a:t>
            </a:r>
            <a:r>
              <a:rPr lang="ko-KR" altLang="en-US" dirty="0"/>
              <a:t>로 수정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71613"/>
            <a:ext cx="4501946" cy="376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2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가상 머신 생성 완료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88840"/>
            <a:ext cx="5488862" cy="39788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275" y="6010853"/>
            <a:ext cx="1932195" cy="2647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우분투 다운로드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리눅스 이미지 파일</a:t>
            </a:r>
            <a:r>
              <a:rPr lang="en-US" altLang="ko-KR" dirty="0" smtClean="0"/>
              <a:t>(ISO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우분투 사이트</a:t>
            </a:r>
            <a:r>
              <a:rPr lang="en-US" altLang="ko-KR" dirty="0" smtClean="0"/>
              <a:t>: http://www.ubuntu.com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" y="2204864"/>
            <a:ext cx="4573509" cy="26933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114" y="2204864"/>
            <a:ext cx="4527969" cy="3708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400600"/>
          </a:xfrm>
        </p:spPr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설치하기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sz="1100" b="1" dirty="0" err="1" smtClean="0">
                <a:latin typeface="+mn-ea"/>
              </a:rPr>
              <a:t>우분투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디스크 이미지 설정하기</a:t>
            </a:r>
            <a:endParaRPr lang="en-US" altLang="ko-KR" sz="1100" b="1" dirty="0" smtClean="0">
              <a:latin typeface="+mn-ea"/>
            </a:endParaRPr>
          </a:p>
          <a:p>
            <a:pPr lvl="2"/>
            <a:r>
              <a:rPr lang="en-US" altLang="ko-KR" sz="1100" dirty="0" smtClean="0">
                <a:latin typeface="+mn-ea"/>
              </a:rPr>
              <a:t>[Edit virtual machine settings]</a:t>
            </a:r>
            <a:r>
              <a:rPr lang="ko-KR" altLang="en-US" sz="1100" dirty="0" smtClean="0">
                <a:latin typeface="+mn-ea"/>
              </a:rPr>
              <a:t>를 선택하여 </a:t>
            </a:r>
            <a:r>
              <a:rPr lang="en-US" altLang="ko-KR" sz="1100" dirty="0" smtClean="0">
                <a:latin typeface="+mn-ea"/>
              </a:rPr>
              <a:t>ISO </a:t>
            </a:r>
            <a:r>
              <a:rPr lang="ko-KR" altLang="en-US" sz="1100" dirty="0" smtClean="0">
                <a:latin typeface="+mn-ea"/>
              </a:rPr>
              <a:t>파일의 이미지 경로 지정 후 </a:t>
            </a:r>
            <a:r>
              <a:rPr lang="en-US" altLang="ko-KR" sz="1100" dirty="0" smtClean="0">
                <a:latin typeface="+mn-ea"/>
              </a:rPr>
              <a:t>[OK] </a:t>
            </a:r>
            <a:r>
              <a:rPr lang="ko-KR" altLang="en-US" sz="1100" dirty="0" smtClean="0">
                <a:latin typeface="+mn-ea"/>
              </a:rPr>
              <a:t>클릭</a:t>
            </a:r>
            <a:endParaRPr lang="en-US" altLang="ko-KR" sz="1100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22" y="2060848"/>
            <a:ext cx="6667500" cy="3974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400600"/>
          </a:xfrm>
        </p:spPr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2"/>
            </a:pPr>
            <a:r>
              <a:rPr lang="ko-KR" altLang="en-US" b="1" dirty="0" err="1" smtClean="0">
                <a:latin typeface="+mn-ea"/>
              </a:rPr>
              <a:t>가상머신</a:t>
            </a:r>
            <a:r>
              <a:rPr lang="ko-KR" altLang="en-US" b="1" dirty="0" smtClean="0">
                <a:latin typeface="+mn-ea"/>
              </a:rPr>
              <a:t> 시작하기</a:t>
            </a:r>
            <a:endParaRPr lang="en-US" altLang="ko-KR" b="1" dirty="0" smtClean="0">
              <a:latin typeface="+mn-ea"/>
            </a:endParaRPr>
          </a:p>
          <a:p>
            <a:pPr lvl="2"/>
            <a:r>
              <a:rPr lang="en-US" altLang="ko-KR" dirty="0" smtClean="0">
                <a:latin typeface="+mn-ea"/>
              </a:rPr>
              <a:t>[Play virtual machine] </a:t>
            </a:r>
            <a:r>
              <a:rPr lang="ko-KR" altLang="en-US" dirty="0" smtClean="0">
                <a:latin typeface="+mn-ea"/>
              </a:rPr>
              <a:t>선택하면 </a:t>
            </a:r>
            <a:r>
              <a:rPr lang="en-US" altLang="ko-KR" dirty="0">
                <a:latin typeface="+mn-ea"/>
              </a:rPr>
              <a:t>ISO </a:t>
            </a:r>
            <a:r>
              <a:rPr lang="ko-KR" altLang="en-US" dirty="0">
                <a:latin typeface="+mn-ea"/>
              </a:rPr>
              <a:t>파일을 찾아 자동으로 설치를 시작</a:t>
            </a:r>
            <a:endParaRPr lang="en-US" altLang="ko-KR" sz="1100" dirty="0" smtClean="0">
              <a:latin typeface="+mn-ea"/>
            </a:endParaRPr>
          </a:p>
          <a:p>
            <a:pPr lvl="1"/>
            <a:endParaRPr lang="en-US" altLang="ko-KR" sz="1100" dirty="0" smtClean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5376508" cy="26213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리눅스의 탄생과 발전 과정을 설명할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GNU </a:t>
            </a:r>
            <a:r>
              <a:rPr lang="ko-KR" altLang="en-US" sz="1600" dirty="0"/>
              <a:t>프로젝트가 무엇인지 설명할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리눅스 </a:t>
            </a:r>
            <a:r>
              <a:rPr lang="ko-KR" altLang="en-US" sz="1600" dirty="0" err="1"/>
              <a:t>배포판이</a:t>
            </a:r>
            <a:r>
              <a:rPr lang="ko-KR" altLang="en-US" sz="1600" dirty="0"/>
              <a:t> 무엇인지 설명할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가상 </a:t>
            </a:r>
            <a:r>
              <a:rPr lang="ko-KR" altLang="en-US" sz="1600" dirty="0" err="1"/>
              <a:t>머신이</a:t>
            </a:r>
            <a:r>
              <a:rPr lang="ko-KR" altLang="en-US" sz="1600" dirty="0"/>
              <a:t> 무엇인지 설명하고 설치할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가상 </a:t>
            </a:r>
            <a:r>
              <a:rPr lang="ko-KR" altLang="en-US" sz="1600" dirty="0" err="1"/>
              <a:t>머신에</a:t>
            </a:r>
            <a:r>
              <a:rPr lang="ko-KR" altLang="en-US" sz="1600" dirty="0"/>
              <a:t> 리눅스를 설치할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리눅스 </a:t>
            </a:r>
            <a:r>
              <a:rPr lang="ko-KR" altLang="en-US" sz="1600" dirty="0"/>
              <a:t>윈도 환경의 메뉴 구조를 이해하고 필요한 응용 프로그램을 실행할 수 </a:t>
            </a:r>
            <a:r>
              <a:rPr lang="ko-KR" altLang="en-US" sz="1600" dirty="0" smtClean="0"/>
              <a:t>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smtClean="0"/>
              <a:t>리눅스에서 </a:t>
            </a:r>
            <a:r>
              <a:rPr lang="ko-KR" altLang="en-US" sz="1600" dirty="0"/>
              <a:t>터미널 창을 열고 명령을 사용할 수 있다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r>
              <a:rPr lang="ko-KR" altLang="en-US" b="1" dirty="0" smtClean="0"/>
              <a:t>우분투 설치 방법 선택하기</a:t>
            </a:r>
            <a:endParaRPr lang="en-US" altLang="ko-KR" b="1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부팅이 완료되면 </a:t>
            </a:r>
            <a:r>
              <a:rPr lang="en-US" altLang="ko-KR" dirty="0" smtClean="0"/>
              <a:t>ISO </a:t>
            </a:r>
            <a:r>
              <a:rPr lang="ko-KR" altLang="en-US" dirty="0" smtClean="0"/>
              <a:t>파일을 찾아 자동으로 설치 시작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우분투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설치를 선택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en-US" altLang="ko-KR" dirty="0" smtClean="0"/>
              <a:t>VMWare Workstation Player</a:t>
            </a:r>
            <a:r>
              <a:rPr lang="ko-KR" altLang="en-US" dirty="0" smtClean="0"/>
              <a:t>에서 마우스를 빠져 나오게 하는 키는 </a:t>
            </a:r>
            <a:r>
              <a:rPr lang="en-US" altLang="ko-KR" dirty="0" err="1" smtClean="0"/>
              <a:t>alt+ctrl</a:t>
            </a:r>
            <a:endParaRPr lang="en-US" altLang="ko-KR" sz="12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4494855" cy="4006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4"/>
            </a:pPr>
            <a:r>
              <a:rPr lang="ko-KR" altLang="en-US" b="1" dirty="0" smtClean="0"/>
              <a:t>우분투 설치 준비 중 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업데이트 </a:t>
            </a:r>
            <a:r>
              <a:rPr lang="ko-KR" altLang="en-US" dirty="0"/>
              <a:t>항목만 선택하고 </a:t>
            </a:r>
            <a:r>
              <a:rPr lang="ko-KR" altLang="en-US" dirty="0" err="1"/>
              <a:t>서드파티</a:t>
            </a:r>
            <a:r>
              <a:rPr lang="ko-KR" altLang="en-US" dirty="0"/>
              <a:t> </a:t>
            </a:r>
            <a:r>
              <a:rPr lang="ko-KR" altLang="en-US" dirty="0" smtClean="0"/>
              <a:t>소프트웨어 </a:t>
            </a:r>
            <a:r>
              <a:rPr lang="ko-KR" altLang="en-US" dirty="0"/>
              <a:t>설치는 선택하지 </a:t>
            </a:r>
            <a:r>
              <a:rPr lang="ko-KR" altLang="en-US" dirty="0" smtClean="0"/>
              <a:t>않음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나중에 추가 설치 가능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447675" lvl="2" indent="0">
              <a:buNone/>
            </a:pPr>
            <a:r>
              <a:rPr lang="en-US" altLang="ko-KR" dirty="0" smtClean="0"/>
              <a:t>                                                                  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5353050" cy="398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5"/>
            </a:pPr>
            <a:r>
              <a:rPr lang="ko-KR" altLang="en-US" b="1" dirty="0" err="1" smtClean="0"/>
              <a:t>우분투</a:t>
            </a:r>
            <a:r>
              <a:rPr lang="ko-KR" altLang="en-US" b="1" dirty="0" smtClean="0"/>
              <a:t> 설치 형식 선택하기</a:t>
            </a:r>
            <a:endParaRPr lang="en-US" altLang="ko-KR" b="1" dirty="0" smtClean="0"/>
          </a:p>
          <a:p>
            <a:pPr lvl="2"/>
            <a:r>
              <a:rPr lang="ko-KR" altLang="en-US" b="1" dirty="0" smtClean="0"/>
              <a:t>디스크를 지우고 </a:t>
            </a:r>
            <a:r>
              <a:rPr lang="en-US" altLang="ko-KR" b="1" dirty="0" smtClean="0"/>
              <a:t>Ubuntu </a:t>
            </a:r>
            <a:r>
              <a:rPr lang="ko-KR" altLang="en-US" b="1" dirty="0" smtClean="0"/>
              <a:t>설치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디스크 레이아웃 자동 설정</a:t>
            </a:r>
            <a:endParaRPr lang="en-US" altLang="ko-KR" b="1" dirty="0" smtClean="0"/>
          </a:p>
          <a:p>
            <a:pPr lvl="2"/>
            <a:r>
              <a:rPr lang="ko-KR" altLang="en-US" b="1" dirty="0" smtClean="0"/>
              <a:t>기타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디스크 레이아웃 수동 설정</a:t>
            </a:r>
            <a:endParaRPr lang="en-US" altLang="ko-KR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4408265" cy="3983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우분투 </a:t>
            </a:r>
            <a:r>
              <a:rPr lang="ko-KR" altLang="en-US" dirty="0" smtClean="0"/>
              <a:t>설치하기</a:t>
            </a:r>
          </a:p>
          <a:p>
            <a:pPr lvl="1"/>
            <a:r>
              <a:rPr lang="ko-KR" altLang="en-US" dirty="0"/>
              <a:t>리눅스를 설치할 때 </a:t>
            </a:r>
            <a:r>
              <a:rPr lang="ko-KR" altLang="en-US" dirty="0" smtClean="0"/>
              <a:t>디스크의 </a:t>
            </a:r>
            <a:r>
              <a:rPr lang="ko-KR" altLang="en-US" dirty="0"/>
              <a:t>파티션은 기본적으로 </a:t>
            </a:r>
            <a:r>
              <a:rPr lang="en-US" altLang="ko-KR" dirty="0"/>
              <a:t>boot </a:t>
            </a:r>
            <a:r>
              <a:rPr lang="ko-KR" altLang="en-US" dirty="0"/>
              <a:t>파티션</a:t>
            </a:r>
            <a:r>
              <a:rPr lang="en-US" altLang="ko-KR" dirty="0"/>
              <a:t>(/boot), root </a:t>
            </a:r>
            <a:r>
              <a:rPr lang="ko-KR" altLang="en-US" dirty="0"/>
              <a:t>파티션</a:t>
            </a:r>
            <a:r>
              <a:rPr lang="en-US" altLang="ko-KR" dirty="0"/>
              <a:t>(/), </a:t>
            </a:r>
            <a:r>
              <a:rPr lang="en-US" altLang="ko-KR" dirty="0" smtClean="0"/>
              <a:t>swap </a:t>
            </a:r>
            <a:r>
              <a:rPr lang="ko-KR" altLang="en-US" dirty="0" smtClean="0"/>
              <a:t>파티션으로 구분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리눅스 파티션을 용도에 따라 </a:t>
            </a:r>
            <a:r>
              <a:rPr lang="ko-KR" altLang="en-US" dirty="0"/>
              <a:t>구분한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2368722"/>
            <a:ext cx="7498773" cy="30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5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6"/>
            </a:pPr>
            <a:r>
              <a:rPr lang="ko-KR" altLang="en-US" b="1" dirty="0" smtClean="0"/>
              <a:t>지역 설정하기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자동으로 지역 설정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27" y="2276872"/>
            <a:ext cx="5212773" cy="4303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7"/>
            </a:pPr>
            <a:r>
              <a:rPr lang="ko-KR" altLang="en-US" b="1" dirty="0" smtClean="0"/>
              <a:t>키보드 배치 선택하기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한국어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한국어</a:t>
            </a:r>
            <a:r>
              <a:rPr lang="en-US" altLang="ko-KR" dirty="0" smtClean="0"/>
              <a:t>-(101/104</a:t>
            </a:r>
            <a:r>
              <a:rPr lang="ko-KR" altLang="en-US" dirty="0" smtClean="0"/>
              <a:t>키 호환</a:t>
            </a:r>
            <a:r>
              <a:rPr lang="en-US" altLang="ko-KR" dirty="0" smtClean="0"/>
              <a:t>)</a:t>
            </a:r>
            <a:endParaRPr lang="en-US" altLang="ko-KR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32856"/>
            <a:ext cx="5212773" cy="4017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r>
              <a:rPr lang="ko-KR" altLang="en-US" b="1" dirty="0" smtClean="0"/>
              <a:t>사용자 등록하기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기본 사용자를 등록</a:t>
            </a:r>
            <a:r>
              <a:rPr lang="en-US" altLang="ko-KR" dirty="0" smtClean="0"/>
              <a:t>: user1</a:t>
            </a:r>
          </a:p>
          <a:p>
            <a:pPr lvl="2"/>
            <a:r>
              <a:rPr lang="ko-KR" altLang="en-US" dirty="0" smtClean="0"/>
              <a:t>컴퓨터 이름 등록</a:t>
            </a:r>
            <a:r>
              <a:rPr lang="en-US" altLang="ko-KR" dirty="0" smtClean="0"/>
              <a:t>: </a:t>
            </a:r>
            <a:r>
              <a:rPr lang="ko-KR" altLang="en-US" dirty="0"/>
              <a:t>여기서는 ‘</a:t>
            </a:r>
            <a:r>
              <a:rPr lang="en-US" altLang="ko-KR" dirty="0" err="1"/>
              <a:t>myubuntu</a:t>
            </a:r>
            <a:r>
              <a:rPr lang="en-US" altLang="ko-KR" dirty="0"/>
              <a:t>’</a:t>
            </a:r>
            <a:r>
              <a:rPr lang="ko-KR" altLang="en-US" dirty="0"/>
              <a:t>로 설정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92896"/>
            <a:ext cx="4710545" cy="3619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9"/>
            </a:pPr>
            <a:r>
              <a:rPr lang="ko-KR" altLang="en-US" b="1" dirty="0" smtClean="0"/>
              <a:t>우분투 설치하기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0"/>
            <a:ext cx="4762500" cy="4234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10"/>
            </a:pPr>
            <a:r>
              <a:rPr lang="ko-KR" altLang="en-US" b="1" dirty="0" smtClean="0"/>
              <a:t>패키지 설치 완료</a:t>
            </a:r>
            <a:r>
              <a:rPr lang="en-US" altLang="ko-KR" b="1" dirty="0" smtClean="0"/>
              <a:t>(1/2)</a:t>
            </a:r>
          </a:p>
          <a:p>
            <a:pPr lvl="2"/>
            <a:r>
              <a:rPr lang="ko-KR" altLang="en-US" dirty="0"/>
              <a:t>패키지가 </a:t>
            </a:r>
            <a:r>
              <a:rPr lang="ko-KR" altLang="en-US" dirty="0" smtClean="0"/>
              <a:t>설치되면 설치 </a:t>
            </a:r>
            <a:r>
              <a:rPr lang="ko-KR" altLang="en-US" dirty="0"/>
              <a:t>완료 메시지가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지금 다시 시작</a:t>
            </a:r>
            <a:r>
              <a:rPr lang="en-US" altLang="ko-KR" dirty="0"/>
              <a:t>]</a:t>
            </a:r>
            <a:r>
              <a:rPr lang="ko-KR" altLang="en-US" dirty="0"/>
              <a:t>을 </a:t>
            </a:r>
            <a:r>
              <a:rPr lang="ko-KR" altLang="en-US" dirty="0" smtClean="0"/>
              <a:t>클릭하면 </a:t>
            </a:r>
            <a:r>
              <a:rPr lang="ko-KR" altLang="en-US" dirty="0"/>
              <a:t>시스템이 </a:t>
            </a:r>
            <a:r>
              <a:rPr lang="ko-KR" altLang="en-US" dirty="0" smtClean="0"/>
              <a:t>재부팅</a:t>
            </a:r>
            <a:endParaRPr lang="ko-KR" altLang="en-US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92896"/>
            <a:ext cx="4967169" cy="3684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7920880" cy="5400600"/>
          </a:xfrm>
        </p:spPr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10"/>
            </a:pPr>
            <a:r>
              <a:rPr lang="ko-KR" altLang="en-US" b="1" dirty="0" smtClean="0"/>
              <a:t>패키지 설치 완료</a:t>
            </a:r>
            <a:r>
              <a:rPr lang="en-US" altLang="ko-KR" b="1" dirty="0" smtClean="0"/>
              <a:t>(2/2)</a:t>
            </a:r>
          </a:p>
          <a:p>
            <a:pPr lvl="2"/>
            <a:r>
              <a:rPr lang="ko-KR" altLang="en-US" dirty="0"/>
              <a:t>리눅스가 재부팅 중에 </a:t>
            </a:r>
            <a:r>
              <a:rPr lang="ko-KR" altLang="en-US" dirty="0" smtClean="0"/>
              <a:t>멈춘다면 </a:t>
            </a:r>
            <a:r>
              <a:rPr lang="ko-KR" altLang="en-US" dirty="0"/>
              <a:t>상단 ‘</a:t>
            </a:r>
            <a:r>
              <a:rPr lang="en-US" altLang="ko-KR" dirty="0"/>
              <a:t>Player’ </a:t>
            </a:r>
            <a:r>
              <a:rPr lang="ko-KR" altLang="en-US" dirty="0"/>
              <a:t>메뉴 옆의 </a:t>
            </a:r>
            <a:r>
              <a:rPr lang="ko-KR" altLang="en-US" dirty="0" smtClean="0"/>
              <a:t>아이콘을 </a:t>
            </a:r>
            <a:r>
              <a:rPr lang="ko-KR" altLang="en-US" dirty="0"/>
              <a:t>클릭하고 ‘</a:t>
            </a:r>
            <a:r>
              <a:rPr lang="en-US" altLang="ko-KR" dirty="0"/>
              <a:t>Restart Guest’</a:t>
            </a:r>
            <a:r>
              <a:rPr lang="ko-KR" altLang="en-US" dirty="0"/>
              <a:t>를 선택하여 </a:t>
            </a:r>
            <a:r>
              <a:rPr lang="ko-KR" altLang="en-US" dirty="0" smtClean="0"/>
              <a:t>강제 재부팅</a:t>
            </a:r>
            <a:endParaRPr lang="ko-KR" altLang="en-US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348880"/>
            <a:ext cx="4904195" cy="398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6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00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6" y="1196752"/>
            <a:ext cx="733425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설치하기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12"/>
            </a:pPr>
            <a:r>
              <a:rPr lang="ko-KR" altLang="en-US" b="1" dirty="0" err="1" smtClean="0"/>
              <a:t>재부팅</a:t>
            </a:r>
            <a:r>
              <a:rPr lang="ko-KR" altLang="en-US" b="1" dirty="0" smtClean="0"/>
              <a:t> 후 로그인 대기 화면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63760"/>
            <a:ext cx="5455227" cy="3922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13"/>
            </a:pPr>
            <a:r>
              <a:rPr lang="ko-KR" altLang="en-US" b="1" dirty="0" smtClean="0"/>
              <a:t>로그인 성공 및 </a:t>
            </a:r>
            <a:r>
              <a:rPr lang="ko-KR" altLang="en-US" b="1" dirty="0" err="1" smtClean="0"/>
              <a:t>우분투</a:t>
            </a:r>
            <a:r>
              <a:rPr lang="ko-KR" altLang="en-US" b="1" dirty="0" smtClean="0"/>
              <a:t> 데스크톱 초기 화면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로그인하면 </a:t>
            </a:r>
            <a:r>
              <a:rPr lang="ko-KR" altLang="en-US" dirty="0" err="1" smtClean="0"/>
              <a:t>우분투</a:t>
            </a:r>
            <a:r>
              <a:rPr lang="ko-KR" altLang="en-US" dirty="0" smtClean="0"/>
              <a:t> 데스크톱 초기 화면 동작</a:t>
            </a:r>
            <a:endParaRPr lang="en-US" altLang="ko-KR" dirty="0"/>
          </a:p>
          <a:p>
            <a:pPr lvl="2"/>
            <a:r>
              <a:rPr lang="ko-KR" altLang="en-US" dirty="0"/>
              <a:t>우분투는 </a:t>
            </a:r>
            <a:r>
              <a:rPr lang="en-US" altLang="ko-KR" dirty="0"/>
              <a:t>17.10</a:t>
            </a:r>
            <a:r>
              <a:rPr lang="ko-KR" altLang="en-US" dirty="0"/>
              <a:t>부터 </a:t>
            </a:r>
            <a:r>
              <a:rPr lang="ko-KR" altLang="en-US" dirty="0" err="1"/>
              <a:t>그놈을</a:t>
            </a:r>
            <a:r>
              <a:rPr lang="ko-KR" altLang="en-US" dirty="0"/>
              <a:t> 기본 </a:t>
            </a:r>
            <a:r>
              <a:rPr lang="en-US" altLang="ko-KR" dirty="0"/>
              <a:t>GUI</a:t>
            </a:r>
            <a:r>
              <a:rPr lang="ko-KR" altLang="en-US" dirty="0"/>
              <a:t>로 사용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4975041" cy="4321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우분투 윈도 환경의 구성 요소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1700808"/>
            <a:ext cx="7498773" cy="3013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우분투 </a:t>
            </a:r>
            <a:r>
              <a:rPr lang="ko-KR" altLang="en-US" dirty="0" smtClean="0"/>
              <a:t>윈도 </a:t>
            </a:r>
            <a:r>
              <a:rPr lang="ko-KR" altLang="en-US" dirty="0"/>
              <a:t>환경의 구성 요소</a:t>
            </a:r>
            <a:endParaRPr lang="en-US" altLang="ko-KR" dirty="0"/>
          </a:p>
          <a:p>
            <a:pPr lvl="1"/>
            <a:r>
              <a:rPr lang="ko-KR" altLang="en-US" b="1" dirty="0" smtClean="0"/>
              <a:t>현재 창 이름</a:t>
            </a:r>
            <a:endParaRPr lang="en-US" altLang="ko-KR" b="1" dirty="0" smtClean="0"/>
          </a:p>
          <a:p>
            <a:pPr lvl="2">
              <a:spcBef>
                <a:spcPts val="288"/>
              </a:spcBef>
            </a:pPr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</a:t>
            </a:r>
            <a:r>
              <a:rPr lang="ko-KR" altLang="en-US" dirty="0"/>
              <a:t>을 선택하면 화면 왼쪽에 세로로 아이콘 메뉴가 </a:t>
            </a:r>
            <a:r>
              <a:rPr lang="ko-KR" altLang="en-US" dirty="0" smtClean="0"/>
              <a:t>나타난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/>
              <a:t>자주 사용하는 프로그램의 아이콘과 전체 프로그램을 확인할 수 있는 </a:t>
            </a:r>
            <a:r>
              <a:rPr lang="ko-KR" altLang="en-US" dirty="0" smtClean="0"/>
              <a:t>프로그램 표시 </a:t>
            </a:r>
            <a:r>
              <a:rPr lang="ko-KR" altLang="en-US" dirty="0"/>
              <a:t>아이콘으로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/>
              <a:t>실</a:t>
            </a:r>
            <a:r>
              <a:rPr lang="ko-KR" altLang="en-US" dirty="0" smtClean="0"/>
              <a:t>행 </a:t>
            </a:r>
            <a:r>
              <a:rPr lang="ko-KR" altLang="en-US" dirty="0"/>
              <a:t>중인 프로그램이 있을 경우 해당 프로그램의 아이콘이 </a:t>
            </a:r>
            <a:r>
              <a:rPr lang="ko-KR" altLang="en-US" dirty="0" smtClean="0"/>
              <a:t>추가로 표시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</a:t>
            </a:r>
            <a:r>
              <a:rPr lang="ko-KR" altLang="en-US" dirty="0"/>
              <a:t>을 클릭했을 때의 화면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4582"/>
          <a:stretch/>
        </p:blipFill>
        <p:spPr>
          <a:xfrm>
            <a:off x="1227223" y="2852937"/>
            <a:ext cx="5810895" cy="39604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656" y="6624452"/>
            <a:ext cx="1243760" cy="188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프롬프트 기호와 홈 디렉터리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프롬프트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사용자의 명령 입력을 기다리는 표시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err="1" smtClean="0"/>
              <a:t>셸에</a:t>
            </a:r>
            <a:r>
              <a:rPr lang="ko-KR" altLang="en-US" dirty="0" smtClean="0"/>
              <a:t> 따라 다르게 나타남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배시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셸의</a:t>
            </a:r>
            <a:r>
              <a:rPr lang="ko-KR" altLang="en-US" dirty="0" smtClean="0"/>
              <a:t> 경우 </a:t>
            </a:r>
            <a:r>
              <a:rPr lang="en-US" altLang="ko-KR" dirty="0" smtClean="0"/>
              <a:t>$</a:t>
            </a:r>
            <a:r>
              <a:rPr lang="ko-KR" altLang="en-US" dirty="0" smtClean="0"/>
              <a:t>로 표시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 관리자의 경우 </a:t>
            </a:r>
            <a:r>
              <a:rPr lang="en-US" altLang="ko-KR" dirty="0" smtClean="0"/>
              <a:t>#</a:t>
            </a:r>
            <a:r>
              <a:rPr lang="ko-KR" altLang="en-US" dirty="0" smtClean="0"/>
              <a:t>으로 표시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기본 디렉터리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터미널 창의 기본 디렉터리는 사용자의 홈 디렉터리에 위치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en-US" altLang="ko-KR" dirty="0"/>
              <a:t>‘user1@myubuntu</a:t>
            </a:r>
            <a:r>
              <a:rPr lang="en-US" altLang="ko-KR" dirty="0" smtClean="0"/>
              <a:t>:~$’ : </a:t>
            </a:r>
            <a:r>
              <a:rPr lang="en-US" altLang="ko-KR" dirty="0"/>
              <a:t>user1</a:t>
            </a:r>
            <a:r>
              <a:rPr lang="ko-KR" altLang="en-US" dirty="0"/>
              <a:t>은 사용자 </a:t>
            </a:r>
            <a:r>
              <a:rPr lang="ko-KR" altLang="en-US" dirty="0" smtClean="0"/>
              <a:t>계정</a:t>
            </a:r>
            <a:r>
              <a:rPr lang="en-US" altLang="ko-KR" dirty="0" smtClean="0"/>
              <a:t>, </a:t>
            </a:r>
            <a:r>
              <a:rPr lang="en-US" altLang="ko-KR" dirty="0" err="1"/>
              <a:t>myubuntu</a:t>
            </a:r>
            <a:r>
              <a:rPr lang="ko-KR" altLang="en-US" dirty="0"/>
              <a:t>는 호스트의 이름으로 우분투 시스템 자체를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사용자의 홈 디렉터리는 사용자 계정을 등록할 때 지정</a:t>
            </a:r>
            <a:endParaRPr lang="en-US" altLang="ko-KR" dirty="0" smtClean="0"/>
          </a:p>
          <a:p>
            <a:r>
              <a:rPr lang="ko-KR" altLang="en-US" dirty="0" smtClean="0"/>
              <a:t>명령 행 편집 방법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프롬프트 다음에 명령을 입력하여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문자 지우기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백스페이스키</a:t>
            </a:r>
            <a:r>
              <a:rPr lang="en-US" altLang="ko-KR" dirty="0" smtClean="0"/>
              <a:t>(&lt;-)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키를 사용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단어 지우기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Ctrl+w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단어는 공백 문자로 구분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문장 지우기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Ctrl+u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smtClean="0"/>
              <a:t>명령의 구조</a:t>
            </a:r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45" y="1772816"/>
            <a:ext cx="7705725" cy="262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명령 사용법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명령만 사용한 경우</a:t>
            </a:r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r>
              <a:rPr lang="ko-KR" altLang="en-US" b="1" dirty="0" smtClean="0"/>
              <a:t>명령과 옵션을 사용한 예</a:t>
            </a:r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r>
              <a:rPr lang="ko-KR" altLang="en-US" b="1" dirty="0" smtClean="0"/>
              <a:t>명령과 인자를 사용한 예</a:t>
            </a:r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65387"/>
            <a:ext cx="7677150" cy="771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939826"/>
            <a:ext cx="7677150" cy="1619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92" y="4848345"/>
            <a:ext cx="7734300" cy="188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명령 사용법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명령과 옵션과 인자를 사용한 예</a:t>
            </a:r>
            <a:endParaRPr lang="en-US" altLang="ko-KR" b="1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16832"/>
            <a:ext cx="77152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1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기초 명령 사용법</a:t>
            </a:r>
            <a:endParaRPr lang="en-US" altLang="ko-KR" dirty="0" smtClean="0"/>
          </a:p>
          <a:p>
            <a:pPr lvl="1"/>
            <a:r>
              <a:rPr lang="en-US" altLang="ko-KR" b="1" dirty="0"/>
              <a:t>d</a:t>
            </a:r>
            <a:r>
              <a:rPr lang="en-US" altLang="ko-KR" b="1" dirty="0" smtClean="0"/>
              <a:t>ate </a:t>
            </a:r>
            <a:r>
              <a:rPr lang="ko-KR" altLang="en-US" b="1" dirty="0" smtClean="0"/>
              <a:t>명령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현재 날짜와 시간을 출력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00" y="2204864"/>
            <a:ext cx="7715250" cy="2447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기초 명령 사용법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clear </a:t>
            </a:r>
            <a:r>
              <a:rPr lang="ko-KR" altLang="en-US" b="1" dirty="0" smtClean="0"/>
              <a:t>명령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현재 보이는 화면을 지우고 커서를 화면 좌측 상단으로 이동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00" y="2204864"/>
            <a:ext cx="77247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0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1296144"/>
          </a:xfrm>
        </p:spPr>
        <p:txBody>
          <a:bodyPr/>
          <a:lstStyle/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1"/>
            <a:r>
              <a:rPr lang="ko-KR" altLang="en-US" dirty="0"/>
              <a:t>핀란드 헬싱키대학교의 학생이었던 </a:t>
            </a:r>
            <a:r>
              <a:rPr lang="ko-KR" altLang="en-US" dirty="0" err="1"/>
              <a:t>리누스</a:t>
            </a:r>
            <a:r>
              <a:rPr lang="ko-KR" altLang="en-US" dirty="0"/>
              <a:t> </a:t>
            </a:r>
            <a:r>
              <a:rPr lang="ko-KR" altLang="en-US" dirty="0" err="1"/>
              <a:t>베네딕트</a:t>
            </a:r>
            <a:r>
              <a:rPr lang="ko-KR" altLang="en-US" dirty="0"/>
              <a:t> </a:t>
            </a:r>
            <a:r>
              <a:rPr lang="ko-KR" altLang="en-US" dirty="0" err="1" smtClean="0"/>
              <a:t>토르발스</a:t>
            </a:r>
            <a:r>
              <a:rPr lang="en-US" altLang="ko-KR" dirty="0" smtClean="0"/>
              <a:t>(</a:t>
            </a:r>
            <a:r>
              <a:rPr lang="en-US" altLang="ko-KR" dirty="0"/>
              <a:t>Linus Benedict </a:t>
            </a:r>
            <a:r>
              <a:rPr lang="en-US" altLang="ko-KR" dirty="0" err="1" smtClean="0"/>
              <a:t>Torvals</a:t>
            </a:r>
            <a:r>
              <a:rPr lang="en-US" altLang="ko-KR" dirty="0"/>
              <a:t>)</a:t>
            </a:r>
            <a:r>
              <a:rPr lang="ko-KR" altLang="en-US" dirty="0"/>
              <a:t>가 처음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미닉스</a:t>
            </a:r>
            <a:r>
              <a:rPr lang="en-US" altLang="ko-KR" dirty="0"/>
              <a:t>(MINIX)</a:t>
            </a:r>
            <a:r>
              <a:rPr lang="ko-KR" altLang="en-US" dirty="0"/>
              <a:t>라는 </a:t>
            </a:r>
            <a:r>
              <a:rPr lang="ko-KR" altLang="en-US" dirty="0" smtClean="0"/>
              <a:t>교육용 </a:t>
            </a:r>
            <a:r>
              <a:rPr lang="ko-KR" altLang="en-US" dirty="0"/>
              <a:t>운영체제를 참조하여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</a:t>
            </a:r>
            <a:r>
              <a:rPr lang="ko-KR" altLang="en-US" dirty="0" smtClean="0"/>
              <a:t> 개발 소식을 </a:t>
            </a:r>
            <a:r>
              <a:rPr lang="en-US" altLang="ko-KR" dirty="0" err="1" smtClean="0"/>
              <a:t>comp.os.minix</a:t>
            </a:r>
            <a:r>
              <a:rPr lang="en-US" altLang="ko-KR" dirty="0" smtClean="0"/>
              <a:t> </a:t>
            </a:r>
            <a:r>
              <a:rPr lang="ko-KR" altLang="en-US" dirty="0" smtClean="0"/>
              <a:t>뉴스 그룹에 </a:t>
            </a:r>
            <a:r>
              <a:rPr lang="ko-KR" altLang="en-US" dirty="0" err="1" smtClean="0"/>
              <a:t>포스팅</a:t>
            </a:r>
            <a:r>
              <a:rPr lang="en-US" altLang="ko-KR" dirty="0" smtClean="0"/>
              <a:t>: 1991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8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26</a:t>
            </a:r>
            <a:r>
              <a:rPr lang="ko-KR" altLang="en-US" dirty="0" smtClean="0"/>
              <a:t>일 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탄생일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28460"/>
            <a:ext cx="6321136" cy="4124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기초 명령 사용법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man </a:t>
            </a:r>
            <a:r>
              <a:rPr lang="ko-KR" altLang="en-US" b="1" dirty="0" smtClean="0"/>
              <a:t>명령</a:t>
            </a:r>
            <a:endParaRPr lang="en-US" altLang="ko-KR" b="1" dirty="0" smtClean="0"/>
          </a:p>
          <a:p>
            <a:pPr lvl="2"/>
            <a:r>
              <a:rPr lang="ko-KR" altLang="en-US" dirty="0"/>
              <a:t>리눅스가 제공하는 각종 명령의 </a:t>
            </a:r>
            <a:r>
              <a:rPr lang="ko-KR" altLang="en-US" dirty="0" smtClean="0"/>
              <a:t>사용법 보여줌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smtClean="0"/>
              <a:t>man </a:t>
            </a:r>
            <a:r>
              <a:rPr lang="ko-KR" altLang="en-US" dirty="0" smtClean="0"/>
              <a:t>다음에 자세히 알고 싶은 명령 지정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7696200" cy="1209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469" y="3717032"/>
            <a:ext cx="76866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3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기초 명령 사용법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en-US" altLang="ko-KR" dirty="0" smtClean="0"/>
              <a:t>man </a:t>
            </a:r>
            <a:r>
              <a:rPr lang="ko-KR" altLang="en-US" dirty="0" smtClean="0"/>
              <a:t>명령의 실행 결과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2900283" y="1487175"/>
            <a:ext cx="5842682" cy="5336410"/>
            <a:chOff x="672066" y="1905000"/>
            <a:chExt cx="7776609" cy="710276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1905000"/>
              <a:ext cx="7753350" cy="3048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066" y="4921537"/>
              <a:ext cx="7724775" cy="40862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기초 명령 사용법</a:t>
            </a:r>
            <a:endParaRPr lang="en-US" altLang="ko-KR" dirty="0"/>
          </a:p>
          <a:p>
            <a:pPr lvl="1"/>
            <a:r>
              <a:rPr lang="en-US" altLang="ko-KR" dirty="0" err="1"/>
              <a:t>p</a:t>
            </a:r>
            <a:r>
              <a:rPr lang="en-US" altLang="ko-KR" dirty="0" err="1" smtClean="0"/>
              <a:t>asswd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계정의 비밀번호 변경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64" y="2204864"/>
            <a:ext cx="7696200" cy="1228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64" y="3450605"/>
            <a:ext cx="767715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터미널 종료하기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exit </a:t>
            </a:r>
            <a:r>
              <a:rPr lang="ko-KR" altLang="en-US" dirty="0" smtClean="0"/>
              <a:t>명령을 사용하여 접속 해제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Ctrl+d</a:t>
            </a:r>
            <a:r>
              <a:rPr lang="ko-KR" altLang="en-US" dirty="0" smtClean="0"/>
              <a:t>를 사용한 접속 해제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7724775" cy="5238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53" y="2962845"/>
            <a:ext cx="77057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6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발전과정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최초 공개된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0.01</a:t>
            </a:r>
          </a:p>
          <a:p>
            <a:pPr lvl="1"/>
            <a:r>
              <a:rPr lang="ko-KR" altLang="en-US" dirty="0" smtClean="0"/>
              <a:t>현재</a:t>
            </a:r>
            <a:r>
              <a:rPr lang="en-US" altLang="ko-KR" dirty="0" smtClean="0"/>
              <a:t>(2018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): </a:t>
            </a:r>
            <a:r>
              <a:rPr lang="ko-KR" altLang="en-US" dirty="0" err="1" smtClean="0"/>
              <a:t>안정버전</a:t>
            </a:r>
            <a:r>
              <a:rPr lang="ko-KR" altLang="en-US" dirty="0" smtClean="0"/>
              <a:t> </a:t>
            </a:r>
            <a:r>
              <a:rPr lang="en-US" altLang="ko-KR" dirty="0" smtClean="0"/>
              <a:t>4.14.14, </a:t>
            </a:r>
            <a:r>
              <a:rPr lang="ko-KR" altLang="en-US" dirty="0" smtClean="0"/>
              <a:t>개발 버전 </a:t>
            </a:r>
            <a:r>
              <a:rPr lang="en-US" altLang="ko-KR" dirty="0" smtClean="0"/>
              <a:t>4.15</a:t>
            </a:r>
          </a:p>
          <a:p>
            <a:pPr lvl="1"/>
            <a:r>
              <a:rPr lang="en-US" altLang="ko-KR" dirty="0" smtClean="0"/>
              <a:t>GNU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커널에</a:t>
            </a:r>
            <a:r>
              <a:rPr lang="ko-KR" altLang="en-US" dirty="0" smtClean="0"/>
              <a:t> 응용 프로그램 제공 </a:t>
            </a:r>
            <a:r>
              <a:rPr lang="en-US" altLang="ko-KR" dirty="0" smtClean="0"/>
              <a:t>-&gt; GNU/</a:t>
            </a:r>
            <a:r>
              <a:rPr lang="ko-KR" altLang="en-US" dirty="0" err="1" smtClean="0"/>
              <a:t>리눅스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리눅스재단</a:t>
            </a:r>
            <a:r>
              <a:rPr lang="en-US" altLang="ko-KR" dirty="0" smtClean="0"/>
              <a:t>: 2007</a:t>
            </a:r>
            <a:r>
              <a:rPr lang="ko-KR" altLang="en-US" dirty="0" smtClean="0"/>
              <a:t>년 설립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리누스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토르발스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pPr lvl="2"/>
            <a:r>
              <a:rPr lang="en-US" altLang="ko-KR" dirty="0"/>
              <a:t>AT&amp;T, </a:t>
            </a:r>
            <a:r>
              <a:rPr lang="ko-KR" altLang="en-US" dirty="0"/>
              <a:t>시스코</a:t>
            </a:r>
            <a:r>
              <a:rPr lang="en-US" altLang="ko-KR" dirty="0"/>
              <a:t>, </a:t>
            </a:r>
            <a:r>
              <a:rPr lang="ko-KR" altLang="en-US" dirty="0" err="1"/>
              <a:t>후지쯔</a:t>
            </a:r>
            <a:r>
              <a:rPr lang="en-US" altLang="ko-KR" dirty="0"/>
              <a:t>, </a:t>
            </a:r>
            <a:r>
              <a:rPr lang="ko-KR" altLang="en-US" dirty="0" err="1"/>
              <a:t>화웨이</a:t>
            </a:r>
            <a:r>
              <a:rPr lang="en-US" altLang="ko-KR" dirty="0"/>
              <a:t>, IBM, </a:t>
            </a:r>
            <a:r>
              <a:rPr lang="ko-KR" altLang="en-US" dirty="0" smtClean="0"/>
              <a:t>인텔 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2005</a:t>
            </a:r>
            <a:r>
              <a:rPr lang="ko-KR" altLang="en-US" dirty="0" smtClean="0"/>
              <a:t>년 이래 </a:t>
            </a:r>
            <a:r>
              <a:rPr lang="en-US" altLang="ko-KR" dirty="0" smtClean="0"/>
              <a:t>7,800</a:t>
            </a:r>
            <a:r>
              <a:rPr lang="ko-KR" altLang="en-US" dirty="0" smtClean="0"/>
              <a:t>명이 넘는</a:t>
            </a:r>
            <a:endParaRPr lang="en-US" altLang="ko-KR" dirty="0" smtClean="0"/>
          </a:p>
          <a:p>
            <a:pPr marL="447675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개인 개발자와 </a:t>
            </a:r>
            <a:r>
              <a:rPr lang="en-US" altLang="ko-KR" dirty="0" smtClean="0"/>
              <a:t>800</a:t>
            </a:r>
            <a:r>
              <a:rPr lang="ko-KR" altLang="en-US" dirty="0" smtClean="0"/>
              <a:t>여 개의 기업이 </a:t>
            </a:r>
            <a:endParaRPr lang="en-US" altLang="ko-KR" dirty="0" smtClean="0"/>
          </a:p>
          <a:p>
            <a:pPr marL="447675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개발에 공헌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753" y="1009068"/>
            <a:ext cx="3227479" cy="2030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174" y="3135829"/>
            <a:ext cx="4250826" cy="3636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/>
              <a:t>리눅스의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51520" y="1124744"/>
            <a:ext cx="8208912" cy="5400600"/>
          </a:xfrm>
        </p:spPr>
        <p:txBody>
          <a:bodyPr/>
          <a:lstStyle/>
          <a:p>
            <a:r>
              <a:rPr lang="en-US" altLang="ko-KR" dirty="0" smtClean="0"/>
              <a:t>GNU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리처드 </a:t>
            </a:r>
            <a:r>
              <a:rPr lang="ko-KR" altLang="en-US" dirty="0" err="1" smtClean="0"/>
              <a:t>스톨먼이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1985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&lt;GNU </a:t>
            </a:r>
            <a:r>
              <a:rPr lang="ko-KR" altLang="en-US" dirty="0" smtClean="0"/>
              <a:t>선언문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발표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자유소프트웨어재단</a:t>
            </a:r>
            <a:r>
              <a:rPr lang="en-US" altLang="ko-KR" dirty="0" smtClean="0"/>
              <a:t>(</a:t>
            </a:r>
            <a:r>
              <a:rPr lang="en-US" altLang="ko-KR" dirty="0"/>
              <a:t>Free Software Foundation, FSF)’</a:t>
            </a:r>
            <a:r>
              <a:rPr lang="ko-KR" altLang="en-US" dirty="0"/>
              <a:t>을 </a:t>
            </a:r>
            <a:r>
              <a:rPr lang="ko-KR" altLang="en-US" dirty="0" smtClean="0"/>
              <a:t>설립</a:t>
            </a:r>
            <a:endParaRPr lang="en-US" altLang="ko-KR" dirty="0" smtClean="0"/>
          </a:p>
          <a:p>
            <a:pPr lvl="2"/>
            <a:r>
              <a:rPr lang="en-US" altLang="ko-KR" dirty="0"/>
              <a:t>&lt;GNU </a:t>
            </a:r>
            <a:r>
              <a:rPr lang="ko-KR" altLang="en-US" dirty="0"/>
              <a:t>선언문</a:t>
            </a:r>
            <a:r>
              <a:rPr lang="en-US" altLang="ko-KR" dirty="0"/>
              <a:t>&gt;</a:t>
            </a:r>
            <a:r>
              <a:rPr lang="ko-KR" altLang="en-US" dirty="0"/>
              <a:t>은 </a:t>
            </a:r>
            <a:r>
              <a:rPr lang="en-US" altLang="ko-KR" dirty="0"/>
              <a:t>http://www.gnu.org/gnu/manifesto.html</a:t>
            </a:r>
            <a:r>
              <a:rPr lang="ko-KR" altLang="en-US" dirty="0"/>
              <a:t>에서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1"/>
            <a:r>
              <a:rPr lang="en-US" altLang="ko-KR" dirty="0"/>
              <a:t>GNU</a:t>
            </a:r>
            <a:r>
              <a:rPr lang="ko-KR" altLang="en-US" dirty="0"/>
              <a:t>는 유닉스와 호환되는 자유 소프트웨어를 개발하는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</a:t>
            </a:r>
            <a:r>
              <a:rPr lang="en-US" altLang="ko-KR" dirty="0"/>
              <a:t>GNU is Not Unix </a:t>
            </a:r>
            <a:r>
              <a:rPr lang="en-US" altLang="ko-KR" dirty="0" smtClean="0"/>
              <a:t>(</a:t>
            </a:r>
            <a:r>
              <a:rPr lang="en-US" altLang="ko-KR" dirty="0"/>
              <a:t>GNU</a:t>
            </a:r>
            <a:r>
              <a:rPr lang="ko-KR" altLang="en-US" dirty="0"/>
              <a:t>는 유닉스가 아니다</a:t>
            </a:r>
            <a:r>
              <a:rPr lang="en-US" altLang="ko-KR" dirty="0"/>
              <a:t>)’</a:t>
            </a:r>
            <a:r>
              <a:rPr lang="ko-KR" altLang="en-US" dirty="0"/>
              <a:t>의 약자로 ‘</a:t>
            </a:r>
            <a:r>
              <a:rPr lang="ko-KR" altLang="en-US" dirty="0" err="1"/>
              <a:t>그누</a:t>
            </a:r>
            <a:r>
              <a:rPr lang="ko-KR" altLang="en-US" dirty="0" smtClean="0"/>
              <a:t>’라고 읽음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GNU</a:t>
            </a:r>
            <a:r>
              <a:rPr lang="ko-KR" altLang="en-US" dirty="0"/>
              <a:t>는 다음과 같은 네 가지 </a:t>
            </a:r>
            <a:r>
              <a:rPr lang="ko-KR" altLang="en-US" dirty="0" smtClean="0"/>
              <a:t>자유를 보장</a:t>
            </a:r>
            <a:r>
              <a:rPr lang="en-US" altLang="ko-KR" dirty="0" smtClean="0"/>
              <a:t>(</a:t>
            </a:r>
            <a:r>
              <a:rPr lang="en-US" altLang="ko-KR" dirty="0"/>
              <a:t>www.gnu.org).</a:t>
            </a:r>
          </a:p>
          <a:p>
            <a:pPr lvl="2"/>
            <a:r>
              <a:rPr lang="ko-KR" altLang="en-US" dirty="0" smtClean="0"/>
              <a:t>프로그램을 </a:t>
            </a:r>
            <a:r>
              <a:rPr lang="ko-KR" altLang="en-US" dirty="0"/>
              <a:t>어떠한 목적으로도 실행할 수 있는 자유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프로그램이 </a:t>
            </a:r>
            <a:r>
              <a:rPr lang="ko-KR" altLang="en-US" dirty="0"/>
              <a:t>어떻게 동작하는지 학습하고</a:t>
            </a:r>
            <a:r>
              <a:rPr lang="en-US" altLang="ko-KR" dirty="0"/>
              <a:t>, </a:t>
            </a:r>
            <a:r>
              <a:rPr lang="ko-KR" altLang="en-US" dirty="0"/>
              <a:t>자신의 필요에 맞게 개작할 수 있는 자유</a:t>
            </a:r>
            <a:r>
              <a:rPr lang="en-US" altLang="ko-KR" dirty="0"/>
              <a:t>. </a:t>
            </a:r>
            <a:r>
              <a:rPr lang="ko-KR" altLang="en-US" dirty="0" smtClean="0"/>
              <a:t>이를 </a:t>
            </a:r>
            <a:r>
              <a:rPr lang="ko-KR" altLang="en-US" dirty="0"/>
              <a:t>위해서는 소스 코드에 대한 접근이 전제되어야 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이웃을 </a:t>
            </a:r>
            <a:r>
              <a:rPr lang="ko-KR" altLang="en-US" dirty="0"/>
              <a:t>도울 수 있도록 복제물을 </a:t>
            </a:r>
            <a:r>
              <a:rPr lang="ko-KR" altLang="en-US" dirty="0" err="1"/>
              <a:t>재배포할</a:t>
            </a:r>
            <a:r>
              <a:rPr lang="ko-KR" altLang="en-US" dirty="0"/>
              <a:t> 수 있는 자유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프로그램을 </a:t>
            </a:r>
            <a:r>
              <a:rPr lang="ko-KR" altLang="en-US" dirty="0"/>
              <a:t>개선할 수 있는 자유와 개선된 이점을 공동체 전체가 누릴 수 있도록 </a:t>
            </a:r>
            <a:r>
              <a:rPr lang="ko-KR" altLang="en-US" dirty="0" smtClean="0"/>
              <a:t>발표할 </a:t>
            </a:r>
            <a:r>
              <a:rPr lang="ko-KR" altLang="en-US" dirty="0"/>
              <a:t>자유</a:t>
            </a:r>
            <a:r>
              <a:rPr lang="en-US" altLang="ko-KR" dirty="0"/>
              <a:t>. </a:t>
            </a:r>
            <a:r>
              <a:rPr lang="ko-KR" altLang="en-US" dirty="0"/>
              <a:t>이를 위해서도 역시 소스 코드에 대한 접근이 전제되어야 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1989</a:t>
            </a:r>
            <a:r>
              <a:rPr lang="ko-KR" altLang="en-US" dirty="0"/>
              <a:t>년에 </a:t>
            </a:r>
            <a:r>
              <a:rPr lang="en-US" altLang="ko-KR" dirty="0" smtClean="0"/>
              <a:t>GPL(GNU </a:t>
            </a:r>
            <a:r>
              <a:rPr lang="en-US" altLang="ko-KR" dirty="0"/>
              <a:t>General Public License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제정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자유 </a:t>
            </a:r>
            <a:r>
              <a:rPr lang="ko-KR" altLang="en-US" dirty="0"/>
              <a:t>소프트웨어 </a:t>
            </a:r>
            <a:r>
              <a:rPr lang="ko-KR" altLang="en-US" dirty="0" smtClean="0"/>
              <a:t>라이선스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버전 </a:t>
            </a:r>
            <a:r>
              <a:rPr lang="en-US" altLang="ko-KR" dirty="0"/>
              <a:t>1(GPLv1), </a:t>
            </a:r>
            <a:r>
              <a:rPr lang="ko-KR" altLang="en-US" dirty="0"/>
              <a:t>버전 </a:t>
            </a:r>
            <a:r>
              <a:rPr lang="en-US" altLang="ko-KR" dirty="0"/>
              <a:t>2(GPLv2), </a:t>
            </a:r>
            <a:r>
              <a:rPr lang="ko-KR" altLang="en-US" dirty="0"/>
              <a:t>버전 </a:t>
            </a:r>
            <a:r>
              <a:rPr lang="en-US" altLang="ko-KR" dirty="0"/>
              <a:t>3(GPLv3)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 프로그램의 자유로운 사용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무료 배포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소스코드 변경 허용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2"/>
              </a:rPr>
              <a:t>www.gnu.org/licenses/licenses.html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/>
              <a:t>리눅스의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리눅스와</a:t>
            </a:r>
            <a:r>
              <a:rPr lang="ko-KR" altLang="en-US" dirty="0" smtClean="0"/>
              <a:t> 유닉스</a:t>
            </a:r>
            <a:endParaRPr lang="en-US" altLang="ko-KR" dirty="0" smtClean="0"/>
          </a:p>
          <a:p>
            <a:pPr lvl="1">
              <a:spcBef>
                <a:spcPct val="0"/>
              </a:spcBef>
            </a:pPr>
            <a:r>
              <a:rPr lang="ko-KR" altLang="en-US" dirty="0" err="1" smtClean="0"/>
              <a:t>리눅스는</a:t>
            </a:r>
            <a:r>
              <a:rPr lang="ko-KR" altLang="en-US" dirty="0" smtClean="0"/>
              <a:t> 유닉스 계열의 운영체제</a:t>
            </a:r>
            <a:endParaRPr lang="en-US" altLang="ko-KR" dirty="0" smtClean="0"/>
          </a:p>
          <a:p>
            <a:pPr lvl="1">
              <a:spcBef>
                <a:spcPct val="0"/>
              </a:spcBef>
            </a:pP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리누스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유닉스</a:t>
            </a: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ko-KR" altLang="en-US" dirty="0" smtClean="0"/>
              <a:t>유닉스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1969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AT&amp;T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벨연구소에서</a:t>
            </a:r>
            <a:r>
              <a:rPr lang="ko-KR" altLang="en-US" dirty="0" smtClean="0"/>
              <a:t> 어셈블리어로 처음 개발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1971</a:t>
            </a:r>
            <a:r>
              <a:rPr lang="ko-KR" altLang="en-US" dirty="0" smtClean="0"/>
              <a:t>년에 </a:t>
            </a:r>
            <a:r>
              <a:rPr lang="en-US" altLang="ko-KR" dirty="0" smtClean="0"/>
              <a:t>C</a:t>
            </a:r>
            <a:r>
              <a:rPr lang="ko-KR" altLang="en-US" dirty="0" smtClean="0"/>
              <a:t>언어로 재개발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최초의 고급 프로그래밍 언어로 작성한 운영체제로 </a:t>
            </a:r>
            <a:r>
              <a:rPr lang="ko-KR" altLang="en-US" dirty="0" err="1" smtClean="0"/>
              <a:t>이식성</a:t>
            </a:r>
            <a:r>
              <a:rPr lang="ko-KR" altLang="en-US" dirty="0" smtClean="0"/>
              <a:t> 높음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AT&amp;T</a:t>
            </a:r>
            <a:r>
              <a:rPr lang="ko-KR" altLang="en-US" dirty="0" smtClean="0"/>
              <a:t>의 상용 유닉스와 오픈 소스 버전인 </a:t>
            </a:r>
            <a:r>
              <a:rPr lang="en-US" altLang="ko-KR" dirty="0" smtClean="0"/>
              <a:t>BSD</a:t>
            </a:r>
            <a:r>
              <a:rPr lang="ko-KR" altLang="en-US" dirty="0" smtClean="0"/>
              <a:t>로 나뉘어 발전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BSD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AT&amp;T</a:t>
            </a:r>
            <a:r>
              <a:rPr lang="ko-KR" altLang="en-US" dirty="0" smtClean="0"/>
              <a:t>의 라이선스가 필요 없는 </a:t>
            </a:r>
            <a:r>
              <a:rPr lang="en-US" altLang="ko-KR" dirty="0" smtClean="0"/>
              <a:t>FreeBSD</a:t>
            </a:r>
            <a:r>
              <a:rPr lang="ko-KR" altLang="en-US" dirty="0" smtClean="0"/>
              <a:t>로 발전 </a:t>
            </a:r>
          </a:p>
          <a:p>
            <a:pPr lvl="1">
              <a:buNone/>
            </a:pPr>
            <a:endParaRPr lang="en-US" altLang="ko-KR" strike="sngStrike" dirty="0" smtClean="0">
              <a:solidFill>
                <a:srgbClr val="FF0000"/>
              </a:solidFill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배포판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응용 프로그램으로 구성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레드햇</a:t>
            </a:r>
            <a:r>
              <a:rPr lang="ko-KR" altLang="en-US" dirty="0" smtClean="0"/>
              <a:t> 계열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데비안</a:t>
            </a:r>
            <a:r>
              <a:rPr lang="ko-KR" altLang="en-US" dirty="0" smtClean="0"/>
              <a:t> 계열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슬랙웨어</a:t>
            </a:r>
            <a:r>
              <a:rPr lang="ko-KR" altLang="en-US" dirty="0" smtClean="0"/>
              <a:t> 계열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주요 리눅스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계통도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403" y="1704966"/>
            <a:ext cx="4623955" cy="4892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8901</TotalTime>
  <Words>1686</Words>
  <Application>Microsoft Office PowerPoint</Application>
  <PresentationFormat>화면 슬라이드 쇼(4:3)</PresentationFormat>
  <Paragraphs>407</Paragraphs>
  <Slides>54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5" baseType="lpstr">
      <vt:lpstr>서식</vt:lpstr>
      <vt:lpstr>Chapter 01. 리눅스 입문과 설치하기</vt:lpstr>
      <vt:lpstr>PowerPoint 프레젠테이션</vt:lpstr>
      <vt:lpstr>PowerPoint 프레젠테이션</vt:lpstr>
      <vt:lpstr>00 개요</vt:lpstr>
      <vt:lpstr>01 리눅스의 기초</vt:lpstr>
      <vt:lpstr>01 리눅스의 기초</vt:lpstr>
      <vt:lpstr>01 리눅스의 기초</vt:lpstr>
      <vt:lpstr>01 리눅스의 기초</vt:lpstr>
      <vt:lpstr>01 리눅스의 기초</vt:lpstr>
      <vt:lpstr>01 리눅스 기초</vt:lpstr>
      <vt:lpstr>01 리눅스 기초</vt:lpstr>
      <vt:lpstr>01 리눅스 기초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03 리눅스 윈도 사용</vt:lpstr>
      <vt:lpstr>03 리눅스 윈도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student</cp:lastModifiedBy>
  <cp:revision>900</cp:revision>
  <dcterms:created xsi:type="dcterms:W3CDTF">2012-07-11T10:23:22Z</dcterms:created>
  <dcterms:modified xsi:type="dcterms:W3CDTF">2019-08-05T00:24:42Z</dcterms:modified>
</cp:coreProperties>
</file>